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gZPwpB1fBMcP9cfq9l36tZOzi7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74EEB3-365D-4934-A7E7-0F37BF2E9953}">
  <a:tblStyle styleId="{1F74EEB3-365D-4934-A7E7-0F37BF2E99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c8ff8ab99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ec8ff8ab9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c8ff8ab99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ec8ff8ab9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8ff8ab99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ec8ff8ab9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c8ff8ab99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ec8ff8ab9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" name="Google Shape;17;p2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2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2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" name="Google Shape;20;p2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5" name="Google Shape;115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6" name="Google Shape;116;p3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3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3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3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2" name="Google Shape;122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7" name="Google Shape;127;p3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3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3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3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" name="Google Shape;133;p36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36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36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36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0" name="Google Shape;140;p3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37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b="0" i="0" lang="ko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37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2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2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" name="Google Shape;29;p26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26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26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26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34" name="Google Shape;34;p27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" name="Google Shape;42;p2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" name="Google Shape;43;p27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b="0" i="0" lang="ko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b="0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44;p27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46" name="Google Shape;46;p28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" name="Google Shape;54;p28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28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28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28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29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29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29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29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9" name="Google Shape;69;p30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" name="Google Shape;72;p30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30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30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30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3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0" name="Google Shape;8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3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6" name="Google Shape;86;p31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31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31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31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2" name="Google Shape;92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6" name="Google Shape;96;p32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32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32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32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3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9" name="Google Shape;109;p3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3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3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3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 sz="4800">
                <a:solidFill>
                  <a:srgbClr val="000000"/>
                </a:solidFill>
              </a:rPr>
              <a:t>UML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 sz="4800">
                <a:solidFill>
                  <a:srgbClr val="000000"/>
                </a:solidFill>
              </a:rPr>
              <a:t> </a:t>
            </a:r>
            <a:endParaRPr/>
          </a:p>
        </p:txBody>
      </p:sp>
      <p:sp>
        <p:nvSpPr>
          <p:cNvPr id="148" name="Google Shape;148;p1"/>
          <p:cNvSpPr txBox="1"/>
          <p:nvPr>
            <p:ph idx="1" type="body"/>
          </p:nvPr>
        </p:nvSpPr>
        <p:spPr>
          <a:xfrm>
            <a:off x="6433225" y="3331750"/>
            <a:ext cx="21060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&lt; 2조 &gt;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조철호  박은진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ko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이용준  황보은영</a:t>
            </a:r>
            <a:endParaRPr b="1" sz="1600"/>
          </a:p>
        </p:txBody>
      </p:sp>
      <p:sp>
        <p:nvSpPr>
          <p:cNvPr id="149" name="Google Shape;149;p1"/>
          <p:cNvSpPr txBox="1"/>
          <p:nvPr/>
        </p:nvSpPr>
        <p:spPr>
          <a:xfrm>
            <a:off x="785325" y="3344950"/>
            <a:ext cx="521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ko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  <a:r>
              <a:rPr b="1" lang="ko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Deployment Diagram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"/>
          <p:cNvSpPr txBox="1"/>
          <p:nvPr/>
        </p:nvSpPr>
        <p:spPr>
          <a:xfrm>
            <a:off x="801100" y="2754950"/>
            <a:ext cx="374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Raleway"/>
                <a:ea typeface="Raleway"/>
                <a:cs typeface="Raleway"/>
                <a:sym typeface="Raleway"/>
              </a:rPr>
              <a:t>1.Usecase Diagram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 Diagram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</p:txBody>
      </p:sp>
      <p:sp>
        <p:nvSpPr>
          <p:cNvPr id="208" name="Google Shape;208;p10"/>
          <p:cNvSpPr txBox="1"/>
          <p:nvPr>
            <p:ph idx="1" type="body"/>
          </p:nvPr>
        </p:nvSpPr>
        <p:spPr>
          <a:xfrm>
            <a:off x="729450" y="2754425"/>
            <a:ext cx="58497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</a:t>
            </a:r>
            <a:r>
              <a:rPr lang="ko" sz="1100"/>
              <a:t>관계(Relation)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1) 연관관계(Association)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2) 포함 관계(Include)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1100">
                <a:solidFill>
                  <a:srgbClr val="5C5C5C"/>
                </a:solidFill>
                <a:highlight>
                  <a:srgbClr val="FFFFFF"/>
                </a:highlight>
              </a:rPr>
              <a:t>3) 확장 관계(Extend) - </a:t>
            </a:r>
            <a:r>
              <a:rPr b="1" lang="ko" sz="1100">
                <a:solidFill>
                  <a:srgbClr val="555555"/>
                </a:solidFill>
                <a:highlight>
                  <a:srgbClr val="FFFFFF"/>
                </a:highlight>
              </a:rPr>
              <a:t>확장기능 유스케이스와 확장대상 유스케이스 사이에 형성되는 관계</a:t>
            </a:r>
            <a:endParaRPr b="1"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4) 일반화 관계(Generalization)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</p:txBody>
      </p:sp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2051" l="0" r="0" t="2052"/>
          <a:stretch/>
        </p:blipFill>
        <p:spPr>
          <a:xfrm>
            <a:off x="4421750" y="1080400"/>
            <a:ext cx="4121250" cy="17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 Diagram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</p:txBody>
      </p:sp>
      <p:sp>
        <p:nvSpPr>
          <p:cNvPr id="215" name="Google Shape;215;p11"/>
          <p:cNvSpPr txBox="1"/>
          <p:nvPr>
            <p:ph idx="1" type="body"/>
          </p:nvPr>
        </p:nvSpPr>
        <p:spPr>
          <a:xfrm>
            <a:off x="729450" y="2754425"/>
            <a:ext cx="74103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</a:t>
            </a:r>
            <a:r>
              <a:rPr lang="ko" sz="1100"/>
              <a:t>관계(Relation)</a:t>
            </a:r>
            <a:endParaRPr sz="1100"/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1) 연관관계(Association)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2) 포함 관계(Include)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3) 확장 관계(Extend)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lang="ko" sz="1100">
                <a:solidFill>
                  <a:srgbClr val="5C5C5C"/>
                </a:solidFill>
                <a:highlight>
                  <a:srgbClr val="FFFFFF"/>
                </a:highlight>
              </a:rPr>
              <a:t>4) 일반화 관계(Generalization) - </a:t>
            </a:r>
            <a:r>
              <a:rPr b="1" lang="ko" sz="1100">
                <a:solidFill>
                  <a:srgbClr val="555555"/>
                </a:solidFill>
                <a:highlight>
                  <a:srgbClr val="FFFFFF"/>
                </a:highlight>
              </a:rPr>
              <a:t>추상화한 유스케이스 / 액터를 그룹화시켜 이해도를 높이기 위해 표현하는 관계</a:t>
            </a:r>
            <a:endParaRPr b="1" sz="1100">
              <a:solidFill>
                <a:srgbClr val="5C5C5C"/>
              </a:solidFill>
              <a:highlight>
                <a:srgbClr val="FFFFFF"/>
              </a:highlight>
            </a:endParaRPr>
          </a:p>
        </p:txBody>
      </p:sp>
      <p:pic>
        <p:nvPicPr>
          <p:cNvPr id="216" name="Google Shape;2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625" y="1078250"/>
            <a:ext cx="4121250" cy="22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c8ff8ab99_0_194"/>
          <p:cNvSpPr txBox="1"/>
          <p:nvPr>
            <p:ph type="title"/>
          </p:nvPr>
        </p:nvSpPr>
        <p:spPr>
          <a:xfrm>
            <a:off x="729450" y="1318650"/>
            <a:ext cx="43932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</a:t>
            </a:r>
            <a:r>
              <a:rPr lang="ko"/>
              <a:t> Diagram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그리는 순서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22" name="Google Shape;222;gec8ff8ab99_0_194"/>
          <p:cNvSpPr txBox="1"/>
          <p:nvPr/>
        </p:nvSpPr>
        <p:spPr>
          <a:xfrm>
            <a:off x="745025" y="2646850"/>
            <a:ext cx="2973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1. actor 식별</a:t>
            </a:r>
            <a:endParaRPr sz="11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2.useCase 식별</a:t>
            </a:r>
            <a:endParaRPr b="1" sz="11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3. relation 정의</a:t>
            </a:r>
            <a:endParaRPr sz="11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4.useCase 구조화</a:t>
            </a:r>
            <a:endParaRPr b="1" sz="11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c8ff8ab99_0_200"/>
          <p:cNvSpPr txBox="1"/>
          <p:nvPr>
            <p:ph type="title"/>
          </p:nvPr>
        </p:nvSpPr>
        <p:spPr>
          <a:xfrm>
            <a:off x="729450" y="1318650"/>
            <a:ext cx="43932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</a:t>
            </a:r>
            <a:r>
              <a:rPr lang="ko"/>
              <a:t> Diagram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구성예제(명세서)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graphicFrame>
        <p:nvGraphicFramePr>
          <p:cNvPr id="228" name="Google Shape;228;gec8ff8ab99_0_200"/>
          <p:cNvGraphicFramePr/>
          <p:nvPr/>
        </p:nvGraphicFramePr>
        <p:xfrm>
          <a:off x="4058500" y="65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{1F74EEB3-365D-4934-A7E7-0F37BF2E9953}</a:tableStyleId>
              </a:tblPr>
              <a:tblGrid>
                <a:gridCol w="1088975"/>
                <a:gridCol w="571300"/>
                <a:gridCol w="2987125"/>
              </a:tblGrid>
              <a:tr h="32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구분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A8F4ED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A8F4ED"/>
                    </a:solidFill>
                  </a:tcPr>
                </a:tc>
                <a:tc hMerge="1"/>
              </a:tr>
              <a:tr h="2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유즈케이스명</a:t>
                      </a:r>
                      <a:endParaRPr sz="9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회원 가입</a:t>
                      </a:r>
                      <a:endParaRPr sz="900"/>
                    </a:p>
                  </a:txBody>
                  <a:tcPr marT="91425" marB="91425" marR="91425" marL="91425" anchor="ctr"/>
                </a:tc>
                <a:tc hMerge="1"/>
              </a:tr>
              <a:tr h="22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액터명</a:t>
                      </a:r>
                      <a:endParaRPr sz="9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고객(비회원)</a:t>
                      </a:r>
                      <a:endParaRPr sz="900"/>
                    </a:p>
                  </a:txBody>
                  <a:tcPr marT="91425" marB="91425" marR="91425" marL="91425" anchor="ctr"/>
                </a:tc>
                <a:tc hMerge="1"/>
              </a:tr>
              <a:tr h="31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유즈케이스</a:t>
                      </a:r>
                      <a:br>
                        <a:rPr lang="ko" sz="900"/>
                      </a:br>
                      <a:r>
                        <a:rPr lang="ko" sz="900"/>
                        <a:t>개요 및 설명</a:t>
                      </a:r>
                      <a:endParaRPr sz="9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고객이 장난감 대여점에서 장난감을 대여하기 위하여 회원 가입을 하는 유스케이스</a:t>
                      </a:r>
                      <a:endParaRPr sz="900"/>
                    </a:p>
                  </a:txBody>
                  <a:tcPr marT="91425" marB="91425" marR="91425" marL="91425" anchor="ctr"/>
                </a:tc>
                <a:tc hMerge="1"/>
              </a:tr>
              <a:tr h="38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사전 조건</a:t>
                      </a:r>
                      <a:endParaRPr sz="9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회원 가입이 되어있지 않은 상태</a:t>
                      </a:r>
                      <a:endParaRPr sz="900"/>
                    </a:p>
                  </a:txBody>
                  <a:tcPr marT="91425" marB="91425" marR="91425" marL="91425" anchor="ctr"/>
                </a:tc>
                <a:tc hMerge="1"/>
              </a:tr>
              <a:tr h="1127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이벤트 흐름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정상 흐름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*기존 가입 회원인지 id, 휴대폰 번호 확인(시스템)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*회원 가입 요청(액터)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*회원 약관을 보여줌(시스템)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*회원 약관 동의(액터)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*회원 정보 입력 항목을 보여줌(시스템)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*회원 정보, 항목을 입력하고 등록 요청(액터)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*입력된 정보 확인(시스템)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*회원 정보 저장, 등록 완료(시스템)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1160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선택 흐름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*기존에 가입되어 있는 회원인 경우 “이미 가입된 회원”이라는 메시지 팝업 표시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*회원 약관에 동의하지 않을 경우 동의 요청 메시지 팝업 표시 및 다음 단계로 진행 불가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*회원 정보 입력 항목 중 필수 항목을 입력하지 않았을 경우 미입력 메시지 팝업 표시, 재입력 요청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*등록번호 형식 오류 시 오류 메시지 표시 및 재입력 요청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ec8ff8ab99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800" y="1894275"/>
            <a:ext cx="4904799" cy="305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ec8ff8ab99_0_205"/>
          <p:cNvSpPr txBox="1"/>
          <p:nvPr>
            <p:ph type="title"/>
          </p:nvPr>
        </p:nvSpPr>
        <p:spPr>
          <a:xfrm>
            <a:off x="729450" y="1318650"/>
            <a:ext cx="43932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</a:t>
            </a:r>
            <a:r>
              <a:rPr lang="ko"/>
              <a:t> Diagram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구성예제(다이어그램)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c8ff8ab99_0_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유즈케이스</a:t>
            </a:r>
            <a:r>
              <a:rPr lang="ko">
                <a:latin typeface="Raleway"/>
                <a:ea typeface="Raleway"/>
                <a:cs typeface="Raleway"/>
                <a:sym typeface="Raleway"/>
              </a:rPr>
              <a:t>다이어그램 작성시 주의사항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gec8ff8ab99_0_210"/>
          <p:cNvSpPr/>
          <p:nvPr/>
        </p:nvSpPr>
        <p:spPr>
          <a:xfrm>
            <a:off x="1412696" y="2338837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c8ff8ab99_0_210"/>
          <p:cNvSpPr txBox="1"/>
          <p:nvPr>
            <p:ph idx="1" type="body"/>
          </p:nvPr>
        </p:nvSpPr>
        <p:spPr>
          <a:xfrm>
            <a:off x="411805" y="2916737"/>
            <a:ext cx="2456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/>
              <a:t>목적을 확인한다.</a:t>
            </a:r>
            <a:endParaRPr sz="1000"/>
          </a:p>
        </p:txBody>
      </p:sp>
      <p:sp>
        <p:nvSpPr>
          <p:cNvPr id="242" name="Google Shape;242;gec8ff8ab99_0_210"/>
          <p:cNvSpPr/>
          <p:nvPr/>
        </p:nvSpPr>
        <p:spPr>
          <a:xfrm>
            <a:off x="4460696" y="2342037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ec8ff8ab99_0_210"/>
          <p:cNvSpPr txBox="1"/>
          <p:nvPr>
            <p:ph idx="1" type="body"/>
          </p:nvPr>
        </p:nvSpPr>
        <p:spPr>
          <a:xfrm>
            <a:off x="3397879" y="2916737"/>
            <a:ext cx="2533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규모를 동일하게 한다.</a:t>
            </a:r>
            <a:br>
              <a:rPr lang="ko"/>
            </a:br>
            <a:br>
              <a:rPr lang="ko"/>
            </a:br>
            <a:endParaRPr/>
          </a:p>
        </p:txBody>
      </p:sp>
      <p:sp>
        <p:nvSpPr>
          <p:cNvPr id="244" name="Google Shape;244;gec8ff8ab99_0_210"/>
          <p:cNvSpPr/>
          <p:nvPr/>
        </p:nvSpPr>
        <p:spPr>
          <a:xfrm>
            <a:off x="7428865" y="2338837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ec8ff8ab99_0_210"/>
          <p:cNvSpPr txBox="1"/>
          <p:nvPr>
            <p:ph idx="1" type="body"/>
          </p:nvPr>
        </p:nvSpPr>
        <p:spPr>
          <a:xfrm>
            <a:off x="6076733" y="2916737"/>
            <a:ext cx="30030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‘기능분할’은 피한다.</a:t>
            </a:r>
            <a:br>
              <a:rPr lang="ko"/>
            </a:br>
            <a:br>
              <a:rPr lang="ko"/>
            </a:b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UML - Deployment Diagram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Deployment Diagram 개요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 txBox="1"/>
          <p:nvPr>
            <p:ph idx="1" type="body"/>
          </p:nvPr>
        </p:nvSpPr>
        <p:spPr>
          <a:xfrm>
            <a:off x="730725" y="2353050"/>
            <a:ext cx="38934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시스템의 물리적인 구조를 모델링.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배치 다이어그램은 시스템의 소프트웨어와 하드웨어 컴포넌트 간 관계 및 처리의 물리적 분배를 표시.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-&gt; 시스템의 설계 단계의 ‘마지막’에 작성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id="257" name="Google Shape;2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25" y="2280700"/>
            <a:ext cx="2792576" cy="1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Deployment Diagram 목적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63" name="Google Shape;263;p15"/>
          <p:cNvSpPr txBox="1"/>
          <p:nvPr>
            <p:ph idx="1" type="body"/>
          </p:nvPr>
        </p:nvSpPr>
        <p:spPr>
          <a:xfrm>
            <a:off x="730725" y="2027100"/>
            <a:ext cx="38934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 -SW시스템이 배치, 실행될 HW자원들을 정의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-SW 컴포넌트가 어떤 HW 자원에 탑재되어 실행될지 정의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-HW 자원의 물리적인 구성을 정의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id="264" name="Google Shape;2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25" y="2280700"/>
            <a:ext cx="2792576" cy="1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Deployment Diagram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</p:txBody>
      </p:sp>
      <p:sp>
        <p:nvSpPr>
          <p:cNvPr id="270" name="Google Shape;270;p16"/>
          <p:cNvSpPr txBox="1"/>
          <p:nvPr>
            <p:ph idx="1" type="body"/>
          </p:nvPr>
        </p:nvSpPr>
        <p:spPr>
          <a:xfrm>
            <a:off x="510850" y="2475550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ko" sz="1100"/>
              <a:t>Things 혹은 심볼 : 노드(Node), 컴포넌트(Component)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ko" sz="1100"/>
              <a:t>Relationships : 연결(Connection),의존관계( Dependency)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id="271" name="Google Shape;2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1300" y="2252325"/>
            <a:ext cx="3539342" cy="17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UML - Usecase Diagram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 sz="4800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 txBox="1"/>
          <p:nvPr>
            <p:ph type="title"/>
          </p:nvPr>
        </p:nvSpPr>
        <p:spPr>
          <a:xfrm>
            <a:off x="729450" y="1318650"/>
            <a:ext cx="4029586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Deployment Diagram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77" name="Google Shape;277;p17"/>
          <p:cNvSpPr txBox="1"/>
          <p:nvPr>
            <p:ph idx="1" type="body"/>
          </p:nvPr>
        </p:nvSpPr>
        <p:spPr>
          <a:xfrm>
            <a:off x="833907" y="2197879"/>
            <a:ext cx="43467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500"/>
              <a:t>1. </a:t>
            </a:r>
            <a:r>
              <a:rPr b="1" lang="ko" sz="1500"/>
              <a:t>노드</a:t>
            </a:r>
            <a:r>
              <a:rPr lang="ko" sz="1500"/>
              <a:t>(Node)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000"/>
              <a:t>연산능력이 있고, SW를 탑재해 운용할 수 있는 능력을 가진 HW 자원을 의미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id="278" name="Google Shape;2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075" y="2299350"/>
            <a:ext cx="17240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>
            <p:ph type="title"/>
          </p:nvPr>
        </p:nvSpPr>
        <p:spPr>
          <a:xfrm>
            <a:off x="729450" y="1318650"/>
            <a:ext cx="3998414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Deployment Diagram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84" name="Google Shape;284;p18"/>
          <p:cNvSpPr txBox="1"/>
          <p:nvPr>
            <p:ph idx="1" type="body"/>
          </p:nvPr>
        </p:nvSpPr>
        <p:spPr>
          <a:xfrm>
            <a:off x="729450" y="2229573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500"/>
              <a:t>2.</a:t>
            </a:r>
            <a:r>
              <a:rPr b="1" lang="ko" sz="1500"/>
              <a:t>컴포넌트</a:t>
            </a:r>
            <a:r>
              <a:rPr lang="ko" sz="1500"/>
              <a:t>(Component)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000"/>
              <a:t>독립적으로 배포되고 교체되며 재사용될 수 있는 SW조각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id="285" name="Google Shape;2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4700" y="2491950"/>
            <a:ext cx="2173710" cy="11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/>
          <p:nvPr>
            <p:ph type="title"/>
          </p:nvPr>
        </p:nvSpPr>
        <p:spPr>
          <a:xfrm>
            <a:off x="729449" y="1318650"/>
            <a:ext cx="4268577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Deployment Diagram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91" name="Google Shape;291;p19"/>
          <p:cNvSpPr txBox="1"/>
          <p:nvPr>
            <p:ph idx="1" type="body"/>
          </p:nvPr>
        </p:nvSpPr>
        <p:spPr>
          <a:xfrm>
            <a:off x="729449" y="2571750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500"/>
              <a:t>3. </a:t>
            </a:r>
            <a:r>
              <a:rPr b="1" lang="ko" sz="1500"/>
              <a:t>연결</a:t>
            </a:r>
            <a:r>
              <a:rPr lang="ko" sz="1500"/>
              <a:t>(Connection)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000"/>
              <a:t>노드를 연결하는 실선으로 표기, 두 노드 사이의 물리적인 연결을 의미</a:t>
            </a:r>
            <a:r>
              <a:rPr lang="ko" sz="1100"/>
              <a:t>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id="292" name="Google Shape;2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650" y="2326150"/>
            <a:ext cx="23812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/>
          <p:nvPr>
            <p:ph type="title"/>
          </p:nvPr>
        </p:nvSpPr>
        <p:spPr>
          <a:xfrm>
            <a:off x="729450" y="1318650"/>
            <a:ext cx="3936068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Deployment Diagram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 txBox="1"/>
          <p:nvPr>
            <p:ph idx="1" type="body"/>
          </p:nvPr>
        </p:nvSpPr>
        <p:spPr>
          <a:xfrm>
            <a:off x="729450" y="245225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500"/>
              <a:t>4. </a:t>
            </a:r>
            <a:r>
              <a:rPr b="1" lang="ko" sz="1500"/>
              <a:t>의존관계</a:t>
            </a:r>
            <a:r>
              <a:rPr lang="ko" sz="1500"/>
              <a:t>(Dependency)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000"/>
              <a:t>점선 화살표로 표현 , 필요에 따라 선 위에 설명을 붙이기도한다.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000"/>
              <a:t> 의존관계는 객체나 컴포넌트가 다른 객체나 컴포넌트의 실행을 요청하는 경우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ko" sz="1000"/>
              <a:t>사물간의 실행 혹은 참조관계를 표현한다.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id="299" name="Google Shape;2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1725" y="2694400"/>
            <a:ext cx="202882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/>
          <p:nvPr>
            <p:ph type="title"/>
          </p:nvPr>
        </p:nvSpPr>
        <p:spPr>
          <a:xfrm>
            <a:off x="729450" y="1318650"/>
            <a:ext cx="4393268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Deployment Diagram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구성예제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2050" y="1998014"/>
            <a:ext cx="6143150" cy="2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latin typeface="Raleway"/>
                <a:ea typeface="Raleway"/>
                <a:cs typeface="Raleway"/>
                <a:sym typeface="Raleway"/>
              </a:rPr>
              <a:t>배치다이어그램 작성시 주의사항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1412696" y="2338837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2"/>
          <p:cNvSpPr txBox="1"/>
          <p:nvPr>
            <p:ph idx="1" type="body"/>
          </p:nvPr>
        </p:nvSpPr>
        <p:spPr>
          <a:xfrm>
            <a:off x="411805" y="2916737"/>
            <a:ext cx="2456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/>
              <a:t>목적을 전달할 수 있는 명확한 의미의 명칭을 부여해야 한다.</a:t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4460696" y="2342037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2"/>
          <p:cNvSpPr txBox="1"/>
          <p:nvPr>
            <p:ph idx="1" type="body"/>
          </p:nvPr>
        </p:nvSpPr>
        <p:spPr>
          <a:xfrm>
            <a:off x="3404954" y="2916737"/>
            <a:ext cx="2533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문제 영역의 H/W에 대한 명쾌한 추상 개념을 제공하도록 작성한다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7428865" y="2338837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2"/>
          <p:cNvSpPr txBox="1"/>
          <p:nvPr>
            <p:ph idx="1" type="body"/>
          </p:nvPr>
        </p:nvSpPr>
        <p:spPr>
          <a:xfrm>
            <a:off x="6076733" y="2916737"/>
            <a:ext cx="3002973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Model을 만든 목적을 전달하기에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필요한 수준까지만 분해하여 작성한다.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 sz="4500">
                <a:solidFill>
                  <a:srgbClr val="000000"/>
                </a:solidFill>
              </a:rPr>
              <a:t>감사합니다.</a:t>
            </a:r>
            <a:endParaRPr sz="4500"/>
          </a:p>
        </p:txBody>
      </p:sp>
      <p:sp>
        <p:nvSpPr>
          <p:cNvPr id="322" name="Google Shape;32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 Diagram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729450" y="2754425"/>
            <a:ext cx="58113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· 시스템과 사용자의 상호작용을 다이어그램으로 표현한 것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· 사용자가 시스템 내부에 있는 기능 중에 어떤 기능을 사용 할 수 있는지 나타내며 </a:t>
            </a:r>
            <a:endParaRPr sz="11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   Usecase Diagram을 사용함으로써 고객과 개발자가 요구사항에 대한 의견을 조율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-&gt; 프로젝트에 대한 요구사항을 정의 / 세부기능을 분석 / 개발 범위를 정할 때 작성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 Diagram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</p:txBody>
      </p:sp>
      <p:sp>
        <p:nvSpPr>
          <p:cNvPr id="167" name="Google Shape;167;p4"/>
          <p:cNvSpPr txBox="1"/>
          <p:nvPr>
            <p:ph idx="1" type="body"/>
          </p:nvPr>
        </p:nvSpPr>
        <p:spPr>
          <a:xfrm>
            <a:off x="729450" y="2754425"/>
            <a:ext cx="58113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 </a:t>
            </a:r>
            <a:r>
              <a:rPr lang="ko" sz="1100"/>
              <a:t>시스템(System)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 </a:t>
            </a:r>
            <a:r>
              <a:rPr lang="ko" sz="1100"/>
              <a:t>액터(Actor)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 </a:t>
            </a:r>
            <a:r>
              <a:rPr lang="ko" sz="1100"/>
              <a:t>유스케이스(Usecase)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 </a:t>
            </a:r>
            <a:r>
              <a:rPr lang="ko" sz="1100"/>
              <a:t>관계(Relation)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 Diagram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</p:txBody>
      </p:sp>
      <p:sp>
        <p:nvSpPr>
          <p:cNvPr id="173" name="Google Shape;173;p6"/>
          <p:cNvSpPr txBox="1"/>
          <p:nvPr>
            <p:ph idx="1" type="body"/>
          </p:nvPr>
        </p:nvSpPr>
        <p:spPr>
          <a:xfrm>
            <a:off x="729450" y="2754425"/>
            <a:ext cx="53091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 </a:t>
            </a:r>
            <a:r>
              <a:rPr lang="ko" sz="1100"/>
              <a:t>시스템(System)</a:t>
            </a:r>
            <a:endParaRPr sz="1100"/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-&gt; </a:t>
            </a: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만들고자 하는 프로그램을 나타낸다.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-&gt; 표기 : </a:t>
            </a:r>
            <a:r>
              <a:rPr lang="ko" sz="1100">
                <a:highlight>
                  <a:srgbClr val="FFFFFF"/>
                </a:highlight>
              </a:rPr>
              <a:t>유스케이스들을 둘러싼 사각형 틀로 시스템 명칭을 안쪽 상단에 작성한다.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</p:txBody>
      </p:sp>
      <p:pic>
        <p:nvPicPr>
          <p:cNvPr id="174" name="Google Shape;1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24897"/>
            <a:ext cx="4117676" cy="15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 Diagram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</p:txBody>
      </p:sp>
      <p:sp>
        <p:nvSpPr>
          <p:cNvPr id="180" name="Google Shape;180;p5"/>
          <p:cNvSpPr txBox="1"/>
          <p:nvPr>
            <p:ph idx="1" type="body"/>
          </p:nvPr>
        </p:nvSpPr>
        <p:spPr>
          <a:xfrm>
            <a:off x="729450" y="2754425"/>
            <a:ext cx="53091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 </a:t>
            </a:r>
            <a:r>
              <a:rPr lang="ko" sz="1100"/>
              <a:t>액터(Actor)</a:t>
            </a:r>
            <a:endParaRPr sz="1100"/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-&gt; </a:t>
            </a:r>
            <a:r>
              <a:rPr lang="ko" sz="1100">
                <a:highlight>
                  <a:srgbClr val="FFFFFF"/>
                </a:highlight>
              </a:rPr>
              <a:t>시스템 외부에 존재하며 시스템과 상호작용을 하는 모든 것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-&gt; 표기 : </a:t>
            </a:r>
            <a:r>
              <a:rPr lang="ko" sz="1100">
                <a:highlight>
                  <a:srgbClr val="FFFFFF"/>
                </a:highlight>
              </a:rPr>
              <a:t>원과 선을 조합하여 사람모양으로 표현,</a:t>
            </a:r>
            <a:endParaRPr sz="1100"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highlight>
                  <a:srgbClr val="FFFFFF"/>
                </a:highlight>
              </a:rPr>
              <a:t>   액터명은 위나 아래에 표시하며 액터의 역할을 작성한다.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 rotWithShape="1">
          <a:blip r:embed="rId3">
            <a:alphaModFix/>
          </a:blip>
          <a:srcRect b="0" l="0" r="3381" t="0"/>
          <a:stretch/>
        </p:blipFill>
        <p:spPr>
          <a:xfrm>
            <a:off x="4648200" y="1724897"/>
            <a:ext cx="4117676" cy="15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 Diagram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</p:txBody>
      </p:sp>
      <p:sp>
        <p:nvSpPr>
          <p:cNvPr id="187" name="Google Shape;187;p7"/>
          <p:cNvSpPr txBox="1"/>
          <p:nvPr>
            <p:ph idx="1" type="body"/>
          </p:nvPr>
        </p:nvSpPr>
        <p:spPr>
          <a:xfrm>
            <a:off x="729450" y="2754425"/>
            <a:ext cx="53091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</a:t>
            </a:r>
            <a:r>
              <a:rPr lang="ko" sz="1100"/>
              <a:t>유스케이스(Usecase)</a:t>
            </a:r>
            <a:endParaRPr sz="1100"/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-&gt; 사용자 입장에서 바라본 시스템의 기능</a:t>
            </a:r>
            <a:endParaRPr sz="1100"/>
          </a:p>
          <a:p>
            <a:pPr indent="0" lvl="0" marL="0" rtl="0" algn="l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-&gt; 시스템이 액터에게 제공해야 하는 기능으로 시스템의 요구사항을 나타낸다.</a:t>
            </a:r>
            <a:endParaRPr sz="1100"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3">
            <a:alphaModFix/>
          </a:blip>
          <a:srcRect b="0" l="0" r="3854" t="0"/>
          <a:stretch/>
        </p:blipFill>
        <p:spPr>
          <a:xfrm>
            <a:off x="4648200" y="1724897"/>
            <a:ext cx="4117676" cy="15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 Diagram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</p:txBody>
      </p:sp>
      <p:sp>
        <p:nvSpPr>
          <p:cNvPr id="194" name="Google Shape;194;p8"/>
          <p:cNvSpPr txBox="1"/>
          <p:nvPr>
            <p:ph idx="1" type="body"/>
          </p:nvPr>
        </p:nvSpPr>
        <p:spPr>
          <a:xfrm>
            <a:off x="729450" y="2754425"/>
            <a:ext cx="57873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</a:t>
            </a:r>
            <a:r>
              <a:rPr lang="ko" sz="1100"/>
              <a:t>관계(Relation)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1100">
                <a:solidFill>
                  <a:srgbClr val="5C5C5C"/>
                </a:solidFill>
                <a:highlight>
                  <a:srgbClr val="FFFFFF"/>
                </a:highlight>
              </a:rPr>
              <a:t>1) 연관관계(Association) - </a:t>
            </a:r>
            <a:r>
              <a:rPr b="1" lang="ko" sz="1100">
                <a:solidFill>
                  <a:srgbClr val="555555"/>
                </a:solidFill>
                <a:highlight>
                  <a:srgbClr val="FFFFFF"/>
                </a:highlight>
              </a:rPr>
              <a:t>액터와 유스케이스 간의 상호작용이 있음을 실선으로 표현</a:t>
            </a:r>
            <a:endParaRPr b="1"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2) 포함 관계(Include)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3) 확장 관계(Extend)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4) 일반화 관계(Generalization)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1850" y="1117300"/>
            <a:ext cx="2796300" cy="21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Usecase Diagram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구성요소</a:t>
            </a:r>
            <a:endParaRPr/>
          </a:p>
        </p:txBody>
      </p:sp>
      <p:sp>
        <p:nvSpPr>
          <p:cNvPr id="201" name="Google Shape;201;p9"/>
          <p:cNvSpPr txBox="1"/>
          <p:nvPr>
            <p:ph idx="1" type="body"/>
          </p:nvPr>
        </p:nvSpPr>
        <p:spPr>
          <a:xfrm>
            <a:off x="729450" y="2754425"/>
            <a:ext cx="62244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/>
              <a:t>· </a:t>
            </a:r>
            <a:r>
              <a:rPr lang="ko" sz="1100"/>
              <a:t>관계(Relation)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1) 연관관계(Association)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1100">
                <a:solidFill>
                  <a:srgbClr val="5C5C5C"/>
                </a:solidFill>
                <a:highlight>
                  <a:srgbClr val="FFFFFF"/>
                </a:highlight>
              </a:rPr>
              <a:t>2) 포함 관계(Include) - 하나의 유스케이스가 다른 유스케이스의 실행을 전제로 할 때 형성되는 관계</a:t>
            </a:r>
            <a:endParaRPr b="1"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3) 확장 관계(Extend)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ko" sz="1100">
                <a:solidFill>
                  <a:srgbClr val="5C5C5C"/>
                </a:solidFill>
                <a:highlight>
                  <a:srgbClr val="FFFFFF"/>
                </a:highlight>
              </a:rPr>
              <a:t>4) 일반화 관계(Generalization)</a:t>
            </a:r>
            <a:endParaRPr sz="1100">
              <a:solidFill>
                <a:srgbClr val="5C5C5C"/>
              </a:solidFill>
              <a:highlight>
                <a:srgbClr val="FFFFFF"/>
              </a:highlight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075" y="1096450"/>
            <a:ext cx="4121250" cy="17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